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9" r:id="rId9"/>
    <p:sldId id="261" r:id="rId10"/>
    <p:sldId id="270" r:id="rId11"/>
    <p:sldId id="262" r:id="rId12"/>
    <p:sldId id="265" r:id="rId13"/>
    <p:sldId id="27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airon.ru/imagesize/f/ff89693c4b4473b8646ce8168fe84bdb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57200" y="3643314"/>
            <a:ext cx="8305800" cy="185738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Снюс, насвай- первый шаг к наркотической зависимости.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221457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«Профилактика употребления ПАВ»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нарушение структуры ногтей и волос – в результате человек хуже выглядит;</a:t>
            </a:r>
          </a:p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атрофические поражения мышц лицевой зоны;</a:t>
            </a:r>
          </a:p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нарушения характера – возникновение чрезмерной раздражительности, увеличение агрессии;</a:t>
            </a:r>
          </a:p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бессонница;</a:t>
            </a:r>
          </a:p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нарушение потенции у мужчин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oniholizis_12-a-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071810"/>
            <a:ext cx="2579381" cy="2014538"/>
          </a:xfrm>
          <a:prstGeom prst="rect">
            <a:avLst/>
          </a:prstGeom>
        </p:spPr>
      </p:pic>
      <p:pic>
        <p:nvPicPr>
          <p:cNvPr id="5" name="Рисунок 4" descr="shutterstock_267333584-pic4_zoom-1500x1500-28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138218"/>
            <a:ext cx="2786082" cy="1913396"/>
          </a:xfrm>
          <a:prstGeom prst="rect">
            <a:avLst/>
          </a:prstGeom>
        </p:spPr>
      </p:pic>
      <p:pic>
        <p:nvPicPr>
          <p:cNvPr id="6" name="Рисунок 5" descr="bessonnit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143380"/>
            <a:ext cx="2643206" cy="19288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нколог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Вред для подростков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0337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Helvetica"/>
              </a:rPr>
              <a:t>остановка роста;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Helvetica"/>
              </a:rPr>
              <a:t>повышенная агрессивность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Helvetica"/>
              </a:rPr>
              <a:t>возбуждаемость;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Helvetica"/>
              </a:rPr>
              <a:t>ухудшение мыслительных процессов;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Helvetica"/>
              </a:rPr>
              <a:t>нарушение памяти и концентрации   внимания;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unname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876"/>
            <a:ext cx="4238638" cy="2517751"/>
          </a:xfrm>
          <a:prstGeom prst="rect">
            <a:avLst/>
          </a:prstGeom>
        </p:spPr>
      </p:pic>
      <p:pic>
        <p:nvPicPr>
          <p:cNvPr id="5" name="Рисунок 4" descr="1454704309_06.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876"/>
            <a:ext cx="4000528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inherit"/>
                <a:ea typeface="Times New Roman" pitchFamily="18" charset="0"/>
                <a:cs typeface="Helvetica"/>
              </a:rPr>
              <a:t>риск развития онкологии;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inherit"/>
                <a:ea typeface="Times New Roman" pitchFamily="18" charset="0"/>
                <a:cs typeface="Helvetica"/>
              </a:rPr>
              <a:t>ослабление иммунитета;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inherit"/>
                <a:ea typeface="Times New Roman" pitchFamily="18" charset="0"/>
                <a:cs typeface="Helvetica"/>
              </a:rPr>
              <a:t>патологии желудка, печени, полости    рта.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mynit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496"/>
            <a:ext cx="3524258" cy="2857500"/>
          </a:xfrm>
          <a:prstGeom prst="rect">
            <a:avLst/>
          </a:prstGeom>
        </p:spPr>
      </p:pic>
      <p:pic>
        <p:nvPicPr>
          <p:cNvPr id="6" name="Рисунок 5" descr="unname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857497"/>
            <a:ext cx="3929090" cy="28575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Comic Sans MS" pitchFamily="66" charset="0"/>
              </a:rPr>
              <a:t>Куда обращаться?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Адрес областного наркологического диспансера: г. Курган, ул. Кирова, 78.</a:t>
            </a:r>
          </a:p>
          <a:p>
            <a:pPr eaLnBrk="1" hangingPunct="1"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По вопросам получения помощи специалистов или анонимной консультации можете обращаться по телефонам: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46-64-54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b="1" dirty="0" smtClean="0">
                <a:latin typeface="Comic Sans MS" pitchFamily="66" charset="0"/>
              </a:rPr>
              <a:t>46-13-76</a:t>
            </a:r>
            <a:r>
              <a:rPr lang="ru-RU" sz="2000" dirty="0" smtClean="0">
                <a:latin typeface="Comic Sans MS" pitchFamily="66" charset="0"/>
              </a:rPr>
              <a:t>. 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8196" name="Picture 6" descr="C:\Users\Пользователь\Documents\Плакаты, баннеры\2014\Баннеры для выставки\ФАСАДЫ\DSC045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643050"/>
            <a:ext cx="434340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свай фото">
            <a:hlinkClick r:id="rId2" tgtFrame="&quot;_blank&quot;" tooltip="&quot;Как выглядит насвай? Внешний вид насвая.&quot;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928662" y="1500174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Употребление </a:t>
            </a:r>
            <a:r>
              <a:rPr lang="ru-RU" sz="3100" dirty="0" err="1" smtClean="0">
                <a:solidFill>
                  <a:schemeClr val="bg2">
                    <a:lumMod val="10000"/>
                  </a:schemeClr>
                </a:solidFill>
              </a:rPr>
              <a:t>насвая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 вызывает зависимость и несет вред здоровью.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lvl="0" fontAlgn="base"/>
            <a:r>
              <a:rPr lang="ru-RU" sz="1800" dirty="0" smtClean="0">
                <a:solidFill>
                  <a:schemeClr val="bg1"/>
                </a:solidFill>
              </a:rPr>
              <a:t>Наркотик взаимодействует со слизистой ротовой полости, что приводит к образованию язв, приносящих нестерпимое жжение. Вещество оказывает воздействие на десны, образуется пародонтоз, в результате чего крошатся и выпадают зубы. Появляется неприятный запах изо рта. Язвочки начинают кровоточить, усиливая неприятный запах, исходящий от дыхания.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Употребление насвая приводит к тяжелым последствиям для организма: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357562"/>
            <a:ext cx="3333760" cy="2571768"/>
          </a:xfrm>
          <a:prstGeom prst="rect">
            <a:avLst/>
          </a:prstGeom>
        </p:spPr>
      </p:pic>
      <p:pic>
        <p:nvPicPr>
          <p:cNvPr id="5" name="Рисунок 4" descr="unname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357562"/>
            <a:ext cx="4342292" cy="25717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Никотин и другие активные вещества стремительно разносится по организму, приводят к дисфункции печени, желудка, кишечника. Зависимость от </a:t>
            </a:r>
            <a:r>
              <a:rPr lang="ru-RU" sz="2000" dirty="0" err="1" smtClean="0">
                <a:solidFill>
                  <a:schemeClr val="bg1"/>
                </a:solidFill>
              </a:rPr>
              <a:t>насвая</a:t>
            </a:r>
            <a:r>
              <a:rPr lang="ru-RU" sz="2000" dirty="0" smtClean="0">
                <a:solidFill>
                  <a:schemeClr val="bg1"/>
                </a:solidFill>
              </a:rPr>
              <a:t> нередко сопровождается нарушением пищеварения, постоянной диареей, рвотой. Развиваются заболевания желудочно-кишечного тракта: гастрит, язва, рак.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f2e88c7a47dbe6098f443f04db60419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143248"/>
            <a:ext cx="3857652" cy="2981332"/>
          </a:xfrm>
          <a:prstGeom prst="rect">
            <a:avLst/>
          </a:prstGeom>
        </p:spPr>
      </p:pic>
      <p:pic>
        <p:nvPicPr>
          <p:cNvPr id="5" name="Рисунок 4" descr="unname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143248"/>
            <a:ext cx="3938598" cy="29967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z="2400" dirty="0" smtClean="0">
                <a:solidFill>
                  <a:schemeClr val="bg1"/>
                </a:solidFill>
              </a:rPr>
              <a:t>Входящие в состав наркотической смеси металлы вызывают тяжелые поражения печени и почек.</a:t>
            </a:r>
          </a:p>
          <a:p>
            <a:pPr lvl="0" fontAlgn="base"/>
            <a:r>
              <a:rPr lang="ru-RU" sz="2400" dirty="0" smtClean="0">
                <a:solidFill>
                  <a:schemeClr val="bg1"/>
                </a:solidFill>
              </a:rPr>
              <a:t>Наличие в составе фекалий приводит к паразитарным заболеваниям.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46003722_wbz-understanding-kidney-can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57562"/>
            <a:ext cx="3714776" cy="2643188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57562"/>
            <a:ext cx="392909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z="2800" dirty="0" smtClean="0">
                <a:solidFill>
                  <a:schemeClr val="bg1"/>
                </a:solidFill>
              </a:rPr>
              <a:t>Ухудшается память, внимательность</a:t>
            </a:r>
          </a:p>
          <a:p>
            <a:pPr lvl="0" fontAlgn="base"/>
            <a:r>
              <a:rPr lang="ru-RU" sz="2800" dirty="0" smtClean="0">
                <a:solidFill>
                  <a:schemeClr val="bg1"/>
                </a:solidFill>
              </a:rPr>
              <a:t>Возникает нервная </a:t>
            </a:r>
            <a:r>
              <a:rPr lang="ru-RU" sz="2800" dirty="0" err="1" smtClean="0">
                <a:solidFill>
                  <a:schemeClr val="bg1"/>
                </a:solidFill>
              </a:rPr>
              <a:t>гипервозбудимость</a:t>
            </a:r>
            <a:r>
              <a:rPr lang="ru-RU" sz="2800" dirty="0" smtClean="0">
                <a:solidFill>
                  <a:schemeClr val="bg1"/>
                </a:solidFill>
              </a:rPr>
              <a:t>, галлюцинации.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asvay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143248"/>
            <a:ext cx="4071966" cy="2857520"/>
          </a:xfrm>
          <a:prstGeom prst="rect">
            <a:avLst/>
          </a:prstGeom>
        </p:spPr>
      </p:pic>
      <p:pic>
        <p:nvPicPr>
          <p:cNvPr id="5" name="Рисунок 4" descr="152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143248"/>
            <a:ext cx="3789944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/>
          </a:bodyPr>
          <a:lstStyle/>
          <a:p>
            <a:pPr lvl="0" fontAlgn="base"/>
            <a:r>
              <a:rPr lang="ru-RU" sz="2400" dirty="0" smtClean="0">
                <a:solidFill>
                  <a:schemeClr val="bg1"/>
                </a:solidFill>
              </a:rPr>
              <a:t>тяжесть в голове и всем теле;</a:t>
            </a:r>
          </a:p>
          <a:p>
            <a:pPr lvl="0" fontAlgn="base"/>
            <a:r>
              <a:rPr lang="ru-RU" sz="2400" dirty="0" smtClean="0">
                <a:solidFill>
                  <a:schemeClr val="bg1"/>
                </a:solidFill>
              </a:rPr>
              <a:t>мышечная слабость;</a:t>
            </a:r>
          </a:p>
          <a:p>
            <a:pPr lvl="0" fontAlgn="base"/>
            <a:r>
              <a:rPr lang="ru-RU" sz="2400" dirty="0" smtClean="0">
                <a:solidFill>
                  <a:schemeClr val="bg1"/>
                </a:solidFill>
              </a:rPr>
              <a:t>сильное головокружение,</a:t>
            </a:r>
          </a:p>
          <a:p>
            <a:pPr lvl="0" fontAlgn="base"/>
            <a:r>
              <a:rPr lang="ru-RU" sz="2400" dirty="0" smtClean="0">
                <a:solidFill>
                  <a:schemeClr val="bg1"/>
                </a:solidFill>
              </a:rPr>
              <a:t>тошнота;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Побочные эффекты от насвая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2018-05-14-13-44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357562"/>
            <a:ext cx="3643337" cy="2862267"/>
          </a:xfrm>
          <a:prstGeom prst="rect">
            <a:avLst/>
          </a:prstGeom>
        </p:spPr>
      </p:pic>
      <p:pic>
        <p:nvPicPr>
          <p:cNvPr id="5" name="Рисунок 4" descr="482x351_myshechnaya_slabost_pobezhd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357298"/>
            <a:ext cx="3480313" cy="2500330"/>
          </a:xfrm>
          <a:prstGeom prst="rect">
            <a:avLst/>
          </a:prstGeom>
        </p:spPr>
      </p:pic>
      <p:pic>
        <p:nvPicPr>
          <p:cNvPr id="6" name="Рисунок 5" descr="shutterstock_610873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143380"/>
            <a:ext cx="3500462" cy="22395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увеличенное слюноотделение с неприятным привкусом;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покалывание и жжение слизистой оболочки полости рта;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усиленное потоотделение (может сопровождаться дрожью);</a:t>
            </a:r>
          </a:p>
          <a:p>
            <a:pPr lvl="0" fontAlgn="base"/>
            <a:r>
              <a:rPr lang="ru-RU" sz="2000" dirty="0" smtClean="0">
                <a:solidFill>
                  <a:schemeClr val="bg1"/>
                </a:solidFill>
              </a:rPr>
              <a:t>апатия, состояние депрессии.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ed5b6014494a0fa5c462c9b86b1a9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143248"/>
            <a:ext cx="3543020" cy="2484434"/>
          </a:xfrm>
          <a:prstGeom prst="rect">
            <a:avLst/>
          </a:prstGeom>
        </p:spPr>
      </p:pic>
      <p:pic>
        <p:nvPicPr>
          <p:cNvPr id="6" name="Рисунок 5" descr="depres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928934"/>
            <a:ext cx="3563372" cy="27955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>
            <a:normAutofit/>
          </a:bodyPr>
          <a:lstStyle/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онкологические патологии полости рта, органов пищеварения;</a:t>
            </a:r>
          </a:p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отклонения в функционировании органов чувств – человек не может нормально воспринимать вкусы;</a:t>
            </a:r>
          </a:p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поражение эмали зубов, изменение ее цвета;</a:t>
            </a:r>
          </a:p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сильная зависимость – она существенно превышает привыкание к сигаретам;</a:t>
            </a:r>
          </a:p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появление плохого запаха;</a:t>
            </a:r>
          </a:p>
          <a:p>
            <a:pPr lvl="0" fontAlgn="base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воспалительное поражение десен;</a:t>
            </a:r>
          </a:p>
          <a:p>
            <a:pPr lvl="0" fontAlgn="base">
              <a:buNone/>
            </a:pPr>
            <a:endParaRPr lang="ru-RU" sz="3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Снюс провоцирует следующие последствия:</a:t>
            </a:r>
          </a:p>
        </p:txBody>
      </p:sp>
      <p:pic>
        <p:nvPicPr>
          <p:cNvPr id="4" name="Рисунок 3" descr="unnam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214686"/>
            <a:ext cx="3652846" cy="2839517"/>
          </a:xfrm>
          <a:prstGeom prst="rect">
            <a:avLst/>
          </a:prstGeom>
        </p:spPr>
      </p:pic>
      <p:pic>
        <p:nvPicPr>
          <p:cNvPr id="5" name="Рисунок 4" descr="vospalenie-desen-chem-e`to-vyilechit_600x0_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143380"/>
            <a:ext cx="3657600" cy="24688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307</TotalTime>
  <Words>348</Words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«Профилактика употребления ПАВ»</vt:lpstr>
      <vt:lpstr>Употребление насвая вызывает зависимость и несет вред здоровью. </vt:lpstr>
      <vt:lpstr>      Употребление насвая приводит к тяжелым последствиям для организма:</vt:lpstr>
      <vt:lpstr>Слайд 4</vt:lpstr>
      <vt:lpstr>Слайд 5</vt:lpstr>
      <vt:lpstr>Слайд 6</vt:lpstr>
      <vt:lpstr>Побочные эффекты от насвая</vt:lpstr>
      <vt:lpstr>Слайд 8</vt:lpstr>
      <vt:lpstr>Снюс провоцирует следующие последствия:</vt:lpstr>
      <vt:lpstr>Слайд 10</vt:lpstr>
      <vt:lpstr>Слайд 11</vt:lpstr>
      <vt:lpstr>  Вред для подростков </vt:lpstr>
      <vt:lpstr>Слайд 13</vt:lpstr>
      <vt:lpstr>Куда обращаться?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 С. Сулеменева</dc:creator>
  <cp:lastModifiedBy>user2</cp:lastModifiedBy>
  <cp:revision>31</cp:revision>
  <dcterms:created xsi:type="dcterms:W3CDTF">2019-11-25T06:01:35Z</dcterms:created>
  <dcterms:modified xsi:type="dcterms:W3CDTF">2020-12-25T05:30:26Z</dcterms:modified>
</cp:coreProperties>
</file>